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60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Gill Sans MT" panose="020B0502020104020203" pitchFamily="34" charset="0"/>
      <p:regular r:id="rId13"/>
      <p:bold r:id="rId14"/>
      <p:italic r:id="rId15"/>
      <p:boldItalic r:id="rId16"/>
    </p:embeddedFont>
    <p:embeddedFont>
      <p:font typeface="Libre Baskerville" panose="02000000000000000000" pitchFamily="2" charset="0"/>
      <p:regular r:id="rId17"/>
    </p:embeddedFont>
    <p:embeddedFont>
      <p:font typeface="Open Sans" panose="020B0606030504020204" pitchFamily="34" charset="0"/>
      <p:regular r:id="rId18"/>
      <p:bold r:id="rId19"/>
      <p:italic r:id="rId20"/>
      <p:boldItalic r:id="rId21"/>
    </p:embeddedFont>
    <p:embeddedFont>
      <p:font typeface="Open Sans Bold" panose="020B0806030504020204" pitchFamily="34" charset="0"/>
      <p:bold r:id="rId22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1" d="100"/>
          <a:sy n="71" d="100"/>
        </p:scale>
        <p:origin x="49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365460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01335" y="962758"/>
            <a:ext cx="10364488" cy="3049717"/>
          </a:xfrm>
        </p:spPr>
        <p:txBody>
          <a:bodyPr bIns="0" anchor="b">
            <a:normAutofit/>
          </a:bodyPr>
          <a:lstStyle>
            <a:lvl1pPr algn="l">
              <a:defRPr sz="79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901336" y="4237446"/>
            <a:ext cx="10364486" cy="1173145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2160" b="0" cap="all" baseline="0">
                <a:solidFill>
                  <a:schemeClr val="tx1"/>
                </a:solidFill>
              </a:defRPr>
            </a:lvl1pPr>
            <a:lvl2pPr marL="548640" indent="0" algn="ctr">
              <a:buNone/>
              <a:defRPr sz="216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99801" y="395169"/>
            <a:ext cx="5968698" cy="37104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725197" y="958767"/>
            <a:ext cx="973223" cy="604294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901336" y="4234250"/>
            <a:ext cx="1036448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8461156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744675" y="2216506"/>
            <a:ext cx="1152902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9998339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326933" y="958768"/>
            <a:ext cx="1938890" cy="5591867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733606" y="958768"/>
            <a:ext cx="9394596" cy="559186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1326933" y="958768"/>
            <a:ext cx="0" cy="5591867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5905024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23154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620936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1319070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1907288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529823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475470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1024926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452875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744675" y="2216506"/>
            <a:ext cx="1152902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3327563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4053075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804472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45087" y="2107356"/>
            <a:ext cx="10371785" cy="2265540"/>
          </a:xfrm>
        </p:spPr>
        <p:txBody>
          <a:bodyPr anchor="b">
            <a:normAutofit/>
          </a:bodyPr>
          <a:lstStyle>
            <a:lvl1pPr algn="l">
              <a:defRPr sz="43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45087" y="4567435"/>
            <a:ext cx="10356535" cy="1215515"/>
          </a:xfrm>
        </p:spPr>
        <p:txBody>
          <a:bodyPr tIns="91440">
            <a:normAutofit/>
          </a:bodyPr>
          <a:lstStyle>
            <a:lvl1pPr marL="0" indent="0" algn="l">
              <a:buNone/>
              <a:defRPr sz="2160">
                <a:solidFill>
                  <a:schemeClr val="tx1"/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745087" y="4565982"/>
            <a:ext cx="10356535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4444860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9061" y="965867"/>
            <a:ext cx="11526762" cy="127116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736797" y="2413054"/>
            <a:ext cx="5574182" cy="41383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696525" y="2420812"/>
            <a:ext cx="5574182" cy="41298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744675" y="2216506"/>
            <a:ext cx="1152902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1919937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6630" y="964996"/>
            <a:ext cx="11529193" cy="126758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36629" y="2423459"/>
            <a:ext cx="5574182" cy="962332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640" b="0" cap="all" baseline="0">
                <a:solidFill>
                  <a:schemeClr val="accent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736629" y="3389124"/>
            <a:ext cx="5574182" cy="317334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694835" y="2427604"/>
            <a:ext cx="5574182" cy="962684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640" b="0" cap="all" baseline="0">
                <a:solidFill>
                  <a:schemeClr val="accent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694835" y="3385790"/>
            <a:ext cx="5574182" cy="316484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1/20/2025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744675" y="2216506"/>
            <a:ext cx="1152902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3486169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1/20/2025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744675" y="2216506"/>
            <a:ext cx="1152902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6845145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1/20/2025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607689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3606" y="958768"/>
            <a:ext cx="3927719" cy="2696540"/>
          </a:xfrm>
        </p:spPr>
        <p:txBody>
          <a:bodyPr anchor="b">
            <a:normAutofit/>
          </a:bodyPr>
          <a:lstStyle>
            <a:lvl1pPr algn="l">
              <a:defRPr sz="288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52457" y="958769"/>
            <a:ext cx="7214964" cy="5590591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33606" y="3846590"/>
            <a:ext cx="3930016" cy="2697817"/>
          </a:xfrm>
        </p:spPr>
        <p:txBody>
          <a:bodyPr/>
          <a:lstStyle>
            <a:lvl1pPr marL="0" indent="0" algn="l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737936" y="3846589"/>
            <a:ext cx="3923388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8456545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8972865" y="578605"/>
            <a:ext cx="4889440" cy="617892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41447" y="1355416"/>
            <a:ext cx="6638794" cy="2196701"/>
          </a:xfrm>
        </p:spPr>
        <p:txBody>
          <a:bodyPr anchor="b">
            <a:normAutofit/>
          </a:bodyPr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749268" y="1347051"/>
            <a:ext cx="3349405" cy="4639592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40395" y="3775191"/>
            <a:ext cx="6629285" cy="2404490"/>
          </a:xfrm>
        </p:spPr>
        <p:txBody>
          <a:bodyPr>
            <a:normAutofit/>
          </a:bodyPr>
          <a:lstStyle>
            <a:lvl1pPr marL="0" indent="0" algn="l">
              <a:buNone/>
              <a:defRPr sz="216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736859" y="6563828"/>
            <a:ext cx="6632821" cy="384148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dirty="0"/>
              <a:pPr/>
              <a:t>1/20/2025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736858" y="382369"/>
            <a:ext cx="6649205" cy="38511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736859" y="3772326"/>
            <a:ext cx="663282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6546194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jp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423372"/>
            <a:ext cx="14630400" cy="4927129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7351776"/>
            <a:ext cx="14630400" cy="89154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41895" y="965423"/>
            <a:ext cx="11523930" cy="125908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41895" y="2418879"/>
            <a:ext cx="11523930" cy="41407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064966" y="396445"/>
            <a:ext cx="4200858" cy="3710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1/20/2025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741895" y="395169"/>
            <a:ext cx="7126603" cy="3710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76073" y="958767"/>
            <a:ext cx="973223" cy="60429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336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7354096"/>
            <a:ext cx="146304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7497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</p:sldLayoutIdLst>
  <p:hf sldNum="0" hdr="0" ftr="0" dt="0"/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384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120000"/>
        </a:lnSpc>
        <a:spcBef>
          <a:spcPts val="12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4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120000"/>
        </a:lnSpc>
        <a:spcBef>
          <a:spcPts val="6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16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120000"/>
        </a:lnSpc>
        <a:spcBef>
          <a:spcPts val="6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92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120000"/>
        </a:lnSpc>
        <a:spcBef>
          <a:spcPts val="6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8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120000"/>
        </a:lnSpc>
        <a:spcBef>
          <a:spcPts val="6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4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120000"/>
        </a:lnSpc>
        <a:spcBef>
          <a:spcPts val="6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4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120000"/>
        </a:lnSpc>
        <a:spcBef>
          <a:spcPts val="6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4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120000"/>
        </a:lnSpc>
        <a:spcBef>
          <a:spcPts val="6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4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120000"/>
        </a:lnSpc>
        <a:spcBef>
          <a:spcPts val="6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4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36553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Well-Posed Problems in Machine Learning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123253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This presentation explores the importance of well-posed problems in machine learning, examining their characteristics, types, and real-world applications.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5484019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410" y="5491639"/>
            <a:ext cx="347663" cy="34766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270040" y="5467112"/>
            <a:ext cx="1755338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49495A"/>
                </a:solidFill>
                <a:latin typeface="Open Sans Bold" pitchFamily="34" charset="0"/>
                <a:ea typeface="Open Sans Bold" pitchFamily="34" charset="-122"/>
                <a:cs typeface="Open Sans Bold" pitchFamily="34" charset="-120"/>
              </a:rPr>
              <a:t>by pavan sai</a:t>
            </a:r>
            <a:endParaRPr lang="en-US" sz="2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51007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Conclusion and Future Directions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267795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Well-posed problems are essential for reliable and accurate machine learning solutions. Further research is needed to better understand and address challenges related to defining and solving complex, ill-posed problems.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721412"/>
            <a:ext cx="1081278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Introduction to Well-Posed Problems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Definition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57831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 well-posed problem in machine learning is one that has a unique and stable solution.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Key Factors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99521" y="457831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solution is both achievable and reliable, ensuring accurate and consistent results.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46970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Characteristics of Well-Posed Problems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482578"/>
            <a:ext cx="396835" cy="396835"/>
          </a:xfrm>
          <a:prstGeom prst="roundRect">
            <a:avLst>
              <a:gd name="adj" fmla="val 8574"/>
            </a:avLst>
          </a:prstGeom>
          <a:solidFill>
            <a:srgbClr val="EAE8F3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Text 2"/>
          <p:cNvSpPr/>
          <p:nvPr/>
        </p:nvSpPr>
        <p:spPr>
          <a:xfrm>
            <a:off x="6903839" y="34825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Existence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903839" y="3972997"/>
            <a:ext cx="304121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 solution to the problem must exist.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3482578"/>
            <a:ext cx="396835" cy="396835"/>
          </a:xfrm>
          <a:prstGeom prst="roundRect">
            <a:avLst>
              <a:gd name="adj" fmla="val 8574"/>
            </a:avLst>
          </a:prstGeom>
          <a:solidFill>
            <a:srgbClr val="EAE8F3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8" name="Text 5"/>
          <p:cNvSpPr/>
          <p:nvPr/>
        </p:nvSpPr>
        <p:spPr>
          <a:xfrm>
            <a:off x="10795516" y="34825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Uniqueness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795516" y="3972997"/>
            <a:ext cx="304121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solution must be unique, avoiding multiple possible outcomes.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543669"/>
            <a:ext cx="396835" cy="396835"/>
          </a:xfrm>
          <a:prstGeom prst="roundRect">
            <a:avLst>
              <a:gd name="adj" fmla="val 8574"/>
            </a:avLst>
          </a:prstGeom>
          <a:solidFill>
            <a:srgbClr val="EAE8F3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1" name="Text 8"/>
          <p:cNvSpPr/>
          <p:nvPr/>
        </p:nvSpPr>
        <p:spPr>
          <a:xfrm>
            <a:off x="6903839" y="55436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Stability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903839" y="6034088"/>
            <a:ext cx="693277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Small changes in the input should not drastically alter the solution.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810119"/>
            <a:ext cx="886694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Types of Well-Posed Problems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4859060"/>
            <a:ext cx="4196358" cy="2395657"/>
          </a:xfrm>
          <a:prstGeom prst="roundRect">
            <a:avLst>
              <a:gd name="adj" fmla="val 1420"/>
            </a:avLst>
          </a:prstGeom>
          <a:solidFill>
            <a:srgbClr val="EAE8F3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Text 2"/>
          <p:cNvSpPr/>
          <p:nvPr/>
        </p:nvSpPr>
        <p:spPr>
          <a:xfrm>
            <a:off x="1020604" y="508587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Classification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5576292"/>
            <a:ext cx="37427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Categorizing data into predefined classes, such as image recognition or spam detection.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216962" y="4859060"/>
            <a:ext cx="4196358" cy="2395657"/>
          </a:xfrm>
          <a:prstGeom prst="roundRect">
            <a:avLst>
              <a:gd name="adj" fmla="val 1420"/>
            </a:avLst>
          </a:prstGeom>
          <a:solidFill>
            <a:srgbClr val="EAE8F3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8" name="Text 5"/>
          <p:cNvSpPr/>
          <p:nvPr/>
        </p:nvSpPr>
        <p:spPr>
          <a:xfrm>
            <a:off x="5443776" y="508587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Regression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443776" y="5576292"/>
            <a:ext cx="37427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Predicting continuous values, like predicting stock prices or housing prices.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9640133" y="4859060"/>
            <a:ext cx="4196358" cy="2395657"/>
          </a:xfrm>
          <a:prstGeom prst="roundRect">
            <a:avLst>
              <a:gd name="adj" fmla="val 1420"/>
            </a:avLst>
          </a:prstGeom>
          <a:solidFill>
            <a:srgbClr val="EAE8F3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1" name="Text 8"/>
          <p:cNvSpPr/>
          <p:nvPr/>
        </p:nvSpPr>
        <p:spPr>
          <a:xfrm>
            <a:off x="9866948" y="508587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Clustering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866948" y="5576292"/>
            <a:ext cx="374273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Grouping data points based on similarities, such as customer segmentation or document clustering.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902863"/>
            <a:ext cx="1274909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Ill-Posed Problems vs. Well-Posed Problems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41786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Well-Posed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75976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Unique, stable solutions.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41786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Ill-Posed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99521" y="475976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Multiple, unstable, or no solutions.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467100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Importance of Well-Posed Problems in Machine Learning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5224820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60186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Accuracy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93790" y="6509028"/>
            <a:ext cx="41207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Well-posed problems ensure accurate predictions and reliable outcomes.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4704" y="5224820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254704" y="60186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Stability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5254704" y="6509028"/>
            <a:ext cx="412087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Solutions remain consistent even with minor variations in input data.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15738" y="5224820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715738" y="60186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Generalization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715738" y="6509028"/>
            <a:ext cx="412075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Models trained on well-posed problems generalize well to new, unseen data.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98037" y="561023"/>
            <a:ext cx="7720727" cy="19063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000"/>
              </a:lnSpc>
              <a:buNone/>
            </a:pPr>
            <a:r>
              <a:rPr lang="en-US" sz="40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Examples of Well-Posed Problems in Machine Learning</a:t>
            </a:r>
            <a:endParaRPr lang="en-US" sz="4000" dirty="0"/>
          </a:p>
        </p:txBody>
      </p:sp>
      <p:sp>
        <p:nvSpPr>
          <p:cNvPr id="4" name="Shape 1"/>
          <p:cNvSpPr/>
          <p:nvPr/>
        </p:nvSpPr>
        <p:spPr>
          <a:xfrm>
            <a:off x="6491526" y="2772251"/>
            <a:ext cx="22860" cy="4896326"/>
          </a:xfrm>
          <a:prstGeom prst="roundRect">
            <a:avLst>
              <a:gd name="adj" fmla="val 133429"/>
            </a:avLst>
          </a:prstGeom>
          <a:solidFill>
            <a:srgbClr val="D0CED9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Shape 2"/>
          <p:cNvSpPr/>
          <p:nvPr/>
        </p:nvSpPr>
        <p:spPr>
          <a:xfrm>
            <a:off x="6708815" y="3218259"/>
            <a:ext cx="711637" cy="22860"/>
          </a:xfrm>
          <a:prstGeom prst="roundRect">
            <a:avLst>
              <a:gd name="adj" fmla="val 133429"/>
            </a:avLst>
          </a:prstGeom>
          <a:solidFill>
            <a:srgbClr val="D0CED9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Shape 3"/>
          <p:cNvSpPr/>
          <p:nvPr/>
        </p:nvSpPr>
        <p:spPr>
          <a:xfrm>
            <a:off x="6274237" y="3000970"/>
            <a:ext cx="457438" cy="457438"/>
          </a:xfrm>
          <a:prstGeom prst="roundRect">
            <a:avLst>
              <a:gd name="adj" fmla="val 6668"/>
            </a:avLst>
          </a:prstGeom>
          <a:solidFill>
            <a:srgbClr val="EAE8F3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7" name="Text 4"/>
          <p:cNvSpPr/>
          <p:nvPr/>
        </p:nvSpPr>
        <p:spPr>
          <a:xfrm>
            <a:off x="6434852" y="3077170"/>
            <a:ext cx="136088" cy="305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</a:t>
            </a:r>
            <a:endParaRPr lang="en-US" sz="2400" dirty="0"/>
          </a:p>
        </p:txBody>
      </p:sp>
      <p:sp>
        <p:nvSpPr>
          <p:cNvPr id="8" name="Text 5"/>
          <p:cNvSpPr/>
          <p:nvPr/>
        </p:nvSpPr>
        <p:spPr>
          <a:xfrm>
            <a:off x="7621310" y="2975491"/>
            <a:ext cx="2627947" cy="317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Image Classification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7621310" y="3415070"/>
            <a:ext cx="6297454" cy="650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Identifying objects in images, like classifying different types of animals.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6708815" y="4918115"/>
            <a:ext cx="711637" cy="22860"/>
          </a:xfrm>
          <a:prstGeom prst="roundRect">
            <a:avLst>
              <a:gd name="adj" fmla="val 133429"/>
            </a:avLst>
          </a:prstGeom>
          <a:solidFill>
            <a:srgbClr val="D0CED9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1" name="Shape 8"/>
          <p:cNvSpPr/>
          <p:nvPr/>
        </p:nvSpPr>
        <p:spPr>
          <a:xfrm>
            <a:off x="6274237" y="4700826"/>
            <a:ext cx="457438" cy="457438"/>
          </a:xfrm>
          <a:prstGeom prst="roundRect">
            <a:avLst>
              <a:gd name="adj" fmla="val 6668"/>
            </a:avLst>
          </a:prstGeom>
          <a:solidFill>
            <a:srgbClr val="EAE8F3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2" name="Text 9"/>
          <p:cNvSpPr/>
          <p:nvPr/>
        </p:nvSpPr>
        <p:spPr>
          <a:xfrm>
            <a:off x="6409015" y="4777026"/>
            <a:ext cx="187881" cy="305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2</a:t>
            </a:r>
            <a:endParaRPr lang="en-US" sz="2400" dirty="0"/>
          </a:p>
        </p:txBody>
      </p:sp>
      <p:sp>
        <p:nvSpPr>
          <p:cNvPr id="13" name="Text 10"/>
          <p:cNvSpPr/>
          <p:nvPr/>
        </p:nvSpPr>
        <p:spPr>
          <a:xfrm>
            <a:off x="7621310" y="4675346"/>
            <a:ext cx="3762970" cy="317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Natural Language Processing</a:t>
            </a:r>
            <a:endParaRPr lang="en-US" sz="2000" dirty="0"/>
          </a:p>
        </p:txBody>
      </p:sp>
      <p:sp>
        <p:nvSpPr>
          <p:cNvPr id="14" name="Text 11"/>
          <p:cNvSpPr/>
          <p:nvPr/>
        </p:nvSpPr>
        <p:spPr>
          <a:xfrm>
            <a:off x="7621310" y="5114925"/>
            <a:ext cx="6297454" cy="650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Understanding and generating human language, like translating text or summarizing documents.</a:t>
            </a: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6708815" y="6617970"/>
            <a:ext cx="711637" cy="22860"/>
          </a:xfrm>
          <a:prstGeom prst="roundRect">
            <a:avLst>
              <a:gd name="adj" fmla="val 133429"/>
            </a:avLst>
          </a:prstGeom>
          <a:solidFill>
            <a:srgbClr val="D0CED9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6" name="Shape 13"/>
          <p:cNvSpPr/>
          <p:nvPr/>
        </p:nvSpPr>
        <p:spPr>
          <a:xfrm>
            <a:off x="6274237" y="6400681"/>
            <a:ext cx="457438" cy="457438"/>
          </a:xfrm>
          <a:prstGeom prst="roundRect">
            <a:avLst>
              <a:gd name="adj" fmla="val 6668"/>
            </a:avLst>
          </a:prstGeom>
          <a:solidFill>
            <a:srgbClr val="EAE8F3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7" name="Text 14"/>
          <p:cNvSpPr/>
          <p:nvPr/>
        </p:nvSpPr>
        <p:spPr>
          <a:xfrm>
            <a:off x="6409015" y="6476881"/>
            <a:ext cx="187881" cy="305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</a:t>
            </a:r>
            <a:endParaRPr lang="en-US" sz="2400" dirty="0"/>
          </a:p>
        </p:txBody>
      </p:sp>
      <p:sp>
        <p:nvSpPr>
          <p:cNvPr id="18" name="Text 15"/>
          <p:cNvSpPr/>
          <p:nvPr/>
        </p:nvSpPr>
        <p:spPr>
          <a:xfrm>
            <a:off x="7621310" y="6375202"/>
            <a:ext cx="2541746" cy="317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Fraud Detection</a:t>
            </a:r>
            <a:endParaRPr lang="en-US" sz="2000" dirty="0"/>
          </a:p>
        </p:txBody>
      </p:sp>
      <p:sp>
        <p:nvSpPr>
          <p:cNvPr id="19" name="Text 16"/>
          <p:cNvSpPr/>
          <p:nvPr/>
        </p:nvSpPr>
        <p:spPr>
          <a:xfrm>
            <a:off x="7621310" y="6814780"/>
            <a:ext cx="6297454" cy="650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Identifying fraudulent transactions based on patterns and anomalies in financial data.</a:t>
            </a:r>
            <a:endParaRPr lang="en-US" sz="16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0093" y="757595"/>
            <a:ext cx="7663815" cy="13218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200"/>
              </a:lnSpc>
              <a:buNone/>
            </a:pPr>
            <a:r>
              <a:rPr lang="en-US" sz="41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Techniques for Addressing Ill-Posed Problems</a:t>
            </a:r>
            <a:endParaRPr lang="en-US" sz="41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093" y="2396609"/>
            <a:ext cx="1057394" cy="1691759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114669" y="2608064"/>
            <a:ext cx="2643426" cy="330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Regularization</a:t>
            </a:r>
            <a:endParaRPr lang="en-US" sz="2050" dirty="0"/>
          </a:p>
        </p:txBody>
      </p:sp>
      <p:sp>
        <p:nvSpPr>
          <p:cNvPr id="6" name="Text 2"/>
          <p:cNvSpPr/>
          <p:nvPr/>
        </p:nvSpPr>
        <p:spPr>
          <a:xfrm>
            <a:off x="2114669" y="3065264"/>
            <a:ext cx="6289238" cy="676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Adding constraints to the learning process to improve stability and prevent overfitting.</a:t>
            </a:r>
            <a:endParaRPr lang="en-US" sz="16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093" y="4088368"/>
            <a:ext cx="1057394" cy="1691759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114669" y="4299823"/>
            <a:ext cx="2643426" cy="330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 Augmentation</a:t>
            </a:r>
            <a:endParaRPr lang="en-US" sz="2050" dirty="0"/>
          </a:p>
        </p:txBody>
      </p:sp>
      <p:sp>
        <p:nvSpPr>
          <p:cNvPr id="9" name="Text 4"/>
          <p:cNvSpPr/>
          <p:nvPr/>
        </p:nvSpPr>
        <p:spPr>
          <a:xfrm>
            <a:off x="2114669" y="4757023"/>
            <a:ext cx="6289238" cy="676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Generating synthetic data to increase the size and diversity of the training dataset.</a:t>
            </a:r>
            <a:endParaRPr lang="en-US" sz="16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0093" y="5780127"/>
            <a:ext cx="1057394" cy="1691759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114669" y="5991582"/>
            <a:ext cx="3565446" cy="330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Dimensionality Reduction</a:t>
            </a:r>
            <a:endParaRPr lang="en-US" sz="2050" dirty="0"/>
          </a:p>
        </p:txBody>
      </p:sp>
      <p:sp>
        <p:nvSpPr>
          <p:cNvPr id="12" name="Text 6"/>
          <p:cNvSpPr/>
          <p:nvPr/>
        </p:nvSpPr>
        <p:spPr>
          <a:xfrm>
            <a:off x="2114669" y="6448782"/>
            <a:ext cx="6289238" cy="676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Simplifying the problem by reducing the number of features or variables.</a:t>
            </a:r>
            <a:endParaRPr lang="en-US" sz="16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264926"/>
            <a:ext cx="1299341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Challenges in Defining Well-Posed Problems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8348" y="3427333"/>
            <a:ext cx="2152055" cy="80795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991094" y="3691652"/>
            <a:ext cx="126444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5357217" y="3654147"/>
            <a:ext cx="171926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Complexity</a:t>
            </a:r>
            <a:endParaRPr lang="en-US" sz="2200" dirty="0"/>
          </a:p>
        </p:txBody>
      </p:sp>
      <p:sp>
        <p:nvSpPr>
          <p:cNvPr id="6" name="Shape 3"/>
          <p:cNvSpPr/>
          <p:nvPr/>
        </p:nvSpPr>
        <p:spPr>
          <a:xfrm>
            <a:off x="5187077" y="4248388"/>
            <a:ext cx="8592860" cy="15240"/>
          </a:xfrm>
          <a:prstGeom prst="roundRect">
            <a:avLst>
              <a:gd name="adj" fmla="val 223256"/>
            </a:avLst>
          </a:prstGeom>
          <a:solidFill>
            <a:srgbClr val="D0CED9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2381" y="4291965"/>
            <a:ext cx="4304109" cy="80795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3967043" y="4469130"/>
            <a:ext cx="174665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2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6433304" y="4518779"/>
            <a:ext cx="134743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 Bias</a:t>
            </a:r>
            <a:endParaRPr lang="en-US" sz="2200" dirty="0"/>
          </a:p>
        </p:txBody>
      </p:sp>
      <p:sp>
        <p:nvSpPr>
          <p:cNvPr id="10" name="Shape 6"/>
          <p:cNvSpPr/>
          <p:nvPr/>
        </p:nvSpPr>
        <p:spPr>
          <a:xfrm>
            <a:off x="6263164" y="5113020"/>
            <a:ext cx="7516773" cy="15240"/>
          </a:xfrm>
          <a:prstGeom prst="roundRect">
            <a:avLst>
              <a:gd name="adj" fmla="val 223256"/>
            </a:avLst>
          </a:prstGeom>
          <a:solidFill>
            <a:srgbClr val="D0CED9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294" y="5156597"/>
            <a:ext cx="6456164" cy="807958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3966924" y="5333762"/>
            <a:ext cx="174665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</a:t>
            </a:r>
            <a:endParaRPr lang="en-US" sz="2200" dirty="0"/>
          </a:p>
        </p:txBody>
      </p:sp>
      <p:sp>
        <p:nvSpPr>
          <p:cNvPr id="13" name="Text 8"/>
          <p:cNvSpPr/>
          <p:nvPr/>
        </p:nvSpPr>
        <p:spPr>
          <a:xfrm>
            <a:off x="7509272" y="5383411"/>
            <a:ext cx="171842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Subjectivity</a:t>
            </a:r>
            <a:endParaRPr lang="en-US" sz="22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0</TotalTime>
  <Words>378</Words>
  <Application>Microsoft Office PowerPoint</Application>
  <PresentationFormat>Custom</PresentationFormat>
  <Paragraphs>70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Libre Baskerville</vt:lpstr>
      <vt:lpstr>Gill Sans MT</vt:lpstr>
      <vt:lpstr>Open Sans</vt:lpstr>
      <vt:lpstr>Open Sans Bold</vt:lpstr>
      <vt:lpstr>Gallery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Sanjana Pavansai</cp:lastModifiedBy>
  <cp:revision>2</cp:revision>
  <dcterms:created xsi:type="dcterms:W3CDTF">2025-01-20T09:48:17Z</dcterms:created>
  <dcterms:modified xsi:type="dcterms:W3CDTF">2025-01-20T09:58:16Z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efa4170-0d19-0005-0004-bc88714345d2_Enabled">
    <vt:lpwstr>true</vt:lpwstr>
  </property>
  <property fmtid="{D5CDD505-2E9C-101B-9397-08002B2CF9AE}" pid="3" name="MSIP_Label_defa4170-0d19-0005-0004-bc88714345d2_SetDate">
    <vt:lpwstr>2025-01-20T09:58:15Z</vt:lpwstr>
  </property>
  <property fmtid="{D5CDD505-2E9C-101B-9397-08002B2CF9AE}" pid="4" name="MSIP_Label_defa4170-0d19-0005-0004-bc88714345d2_Method">
    <vt:lpwstr>Standard</vt:lpwstr>
  </property>
  <property fmtid="{D5CDD505-2E9C-101B-9397-08002B2CF9AE}" pid="5" name="MSIP_Label_defa4170-0d19-0005-0004-bc88714345d2_Name">
    <vt:lpwstr>defa4170-0d19-0005-0004-bc88714345d2</vt:lpwstr>
  </property>
  <property fmtid="{D5CDD505-2E9C-101B-9397-08002B2CF9AE}" pid="6" name="MSIP_Label_defa4170-0d19-0005-0004-bc88714345d2_SiteId">
    <vt:lpwstr>2a743475-cfec-4e32-85a7-c0df2a6d03c0</vt:lpwstr>
  </property>
  <property fmtid="{D5CDD505-2E9C-101B-9397-08002B2CF9AE}" pid="7" name="MSIP_Label_defa4170-0d19-0005-0004-bc88714345d2_ActionId">
    <vt:lpwstr>f593b56d-5cb9-45e0-b04f-1c94288342d7</vt:lpwstr>
  </property>
  <property fmtid="{D5CDD505-2E9C-101B-9397-08002B2CF9AE}" pid="8" name="MSIP_Label_defa4170-0d19-0005-0004-bc88714345d2_ContentBits">
    <vt:lpwstr>0</vt:lpwstr>
  </property>
</Properties>
</file>